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8F2A2E-2723-4A44-ACCB-BE731671354A}" v="2" dt="2020-07-02T14:30:23.99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800FB046-8742-43AE-A7C8-EA77C46A2530}"/>
    <pc:docChg chg="modSld">
      <pc:chgData name="Marieke Drabbe" userId="S::m.drabbe@helicon.nl::b9b1a049-6b87-453c-9d4e-1b3ea0ffd634" providerId="AD" clId="Web-{800FB046-8742-43AE-A7C8-EA77C46A2530}" dt="2019-05-16T11:57:16.800" v="29" actId="20577"/>
      <pc:docMkLst>
        <pc:docMk/>
      </pc:docMkLst>
      <pc:sldChg chg="modSp">
        <pc:chgData name="Marieke Drabbe" userId="S::m.drabbe@helicon.nl::b9b1a049-6b87-453c-9d4e-1b3ea0ffd634" providerId="AD" clId="Web-{800FB046-8742-43AE-A7C8-EA77C46A2530}" dt="2019-05-16T11:57:12.363" v="25" actId="20577"/>
        <pc:sldMkLst>
          <pc:docMk/>
          <pc:sldMk cId="83892022" sldId="260"/>
        </pc:sldMkLst>
        <pc:spChg chg="mod">
          <ac:chgData name="Marieke Drabbe" userId="S::m.drabbe@helicon.nl::b9b1a049-6b87-453c-9d4e-1b3ea0ffd634" providerId="AD" clId="Web-{800FB046-8742-43AE-A7C8-EA77C46A2530}" dt="2019-05-16T11:57:10.035" v="21" actId="20577"/>
          <ac:spMkLst>
            <pc:docMk/>
            <pc:sldMk cId="83892022" sldId="260"/>
            <ac:spMk id="10" creationId="{00000000-0000-0000-0000-000000000000}"/>
          </ac:spMkLst>
        </pc:spChg>
        <pc:spChg chg="mod">
          <ac:chgData name="Marieke Drabbe" userId="S::m.drabbe@helicon.nl::b9b1a049-6b87-453c-9d4e-1b3ea0ffd634" providerId="AD" clId="Web-{800FB046-8742-43AE-A7C8-EA77C46A2530}" dt="2019-05-16T11:57:12.363" v="25" actId="20577"/>
          <ac:spMkLst>
            <pc:docMk/>
            <pc:sldMk cId="83892022" sldId="260"/>
            <ac:spMk id="12" creationId="{00000000-0000-0000-0000-000000000000}"/>
          </ac:spMkLst>
        </pc:spChg>
      </pc:sldChg>
      <pc:sldChg chg="modSp">
        <pc:chgData name="Marieke Drabbe" userId="S::m.drabbe@helicon.nl::b9b1a049-6b87-453c-9d4e-1b3ea0ffd634" providerId="AD" clId="Web-{800FB046-8742-43AE-A7C8-EA77C46A2530}" dt="2019-05-16T11:57:15.972" v="28" actId="20577"/>
        <pc:sldMkLst>
          <pc:docMk/>
          <pc:sldMk cId="2446642812" sldId="264"/>
        </pc:sldMkLst>
        <pc:spChg chg="mod">
          <ac:chgData name="Marieke Drabbe" userId="S::m.drabbe@helicon.nl::b9b1a049-6b87-453c-9d4e-1b3ea0ffd634" providerId="AD" clId="Web-{800FB046-8742-43AE-A7C8-EA77C46A2530}" dt="2019-05-16T11:57:15.972" v="28" actId="20577"/>
          <ac:spMkLst>
            <pc:docMk/>
            <pc:sldMk cId="2446642812" sldId="264"/>
            <ac:spMk id="8" creationId="{00000000-0000-0000-0000-000000000000}"/>
          </ac:spMkLst>
        </pc:spChg>
      </pc:sldChg>
      <pc:sldChg chg="modSp">
        <pc:chgData name="Marieke Drabbe" userId="S::m.drabbe@helicon.nl::b9b1a049-6b87-453c-9d4e-1b3ea0ffd634" providerId="AD" clId="Web-{800FB046-8742-43AE-A7C8-EA77C46A2530}" dt="2019-05-16T11:56:51.925" v="2" actId="20577"/>
        <pc:sldMkLst>
          <pc:docMk/>
          <pc:sldMk cId="2052387474" sldId="265"/>
        </pc:sldMkLst>
        <pc:spChg chg="mod">
          <ac:chgData name="Marieke Drabbe" userId="S::m.drabbe@helicon.nl::b9b1a049-6b87-453c-9d4e-1b3ea0ffd634" providerId="AD" clId="Web-{800FB046-8742-43AE-A7C8-EA77C46A2530}" dt="2019-05-16T11:56:51.925" v="2" actId="20577"/>
          <ac:spMkLst>
            <pc:docMk/>
            <pc:sldMk cId="2052387474" sldId="265"/>
            <ac:spMk id="17" creationId="{00000000-0000-0000-0000-000000000000}"/>
          </ac:spMkLst>
        </pc:spChg>
      </pc:sldChg>
    </pc:docChg>
  </pc:docChgLst>
  <pc:docChgLst>
    <pc:chgData name="Marieke Drabbe" userId="b9b1a049-6b87-453c-9d4e-1b3ea0ffd634" providerId="ADAL" clId="{058F2A2E-2723-4A44-ACCB-BE731671354A}"/>
    <pc:docChg chg="custSel addSld delSld modSld modSection">
      <pc:chgData name="Marieke Drabbe" userId="b9b1a049-6b87-453c-9d4e-1b3ea0ffd634" providerId="ADAL" clId="{058F2A2E-2723-4A44-ACCB-BE731671354A}" dt="2020-07-10T13:52:18.993" v="58" actId="1076"/>
      <pc:docMkLst>
        <pc:docMk/>
      </pc:docMkLst>
      <pc:sldChg chg="modSp mod">
        <pc:chgData name="Marieke Drabbe" userId="b9b1a049-6b87-453c-9d4e-1b3ea0ffd634" providerId="ADAL" clId="{058F2A2E-2723-4A44-ACCB-BE731671354A}" dt="2020-07-10T13:52:18.993" v="58" actId="1076"/>
        <pc:sldMkLst>
          <pc:docMk/>
          <pc:sldMk cId="83892022" sldId="260"/>
        </pc:sldMkLst>
        <pc:spChg chg="mod">
          <ac:chgData name="Marieke Drabbe" userId="b9b1a049-6b87-453c-9d4e-1b3ea0ffd634" providerId="ADAL" clId="{058F2A2E-2723-4A44-ACCB-BE731671354A}" dt="2020-07-10T13:52:17.829" v="57" actId="14100"/>
          <ac:spMkLst>
            <pc:docMk/>
            <pc:sldMk cId="83892022" sldId="260"/>
            <ac:spMk id="10" creationId="{00000000-0000-0000-0000-000000000000}"/>
          </ac:spMkLst>
        </pc:spChg>
        <pc:spChg chg="mod">
          <ac:chgData name="Marieke Drabbe" userId="b9b1a049-6b87-453c-9d4e-1b3ea0ffd634" providerId="ADAL" clId="{058F2A2E-2723-4A44-ACCB-BE731671354A}" dt="2020-07-10T13:52:15.883" v="56" actId="14100"/>
          <ac:spMkLst>
            <pc:docMk/>
            <pc:sldMk cId="83892022" sldId="260"/>
            <ac:spMk id="12" creationId="{00000000-0000-0000-0000-000000000000}"/>
          </ac:spMkLst>
        </pc:spChg>
        <pc:picChg chg="mod">
          <ac:chgData name="Marieke Drabbe" userId="b9b1a049-6b87-453c-9d4e-1b3ea0ffd634" providerId="ADAL" clId="{058F2A2E-2723-4A44-ACCB-BE731671354A}" dt="2020-07-10T13:52:18.993" v="58" actId="1076"/>
          <ac:picMkLst>
            <pc:docMk/>
            <pc:sldMk cId="83892022" sldId="260"/>
            <ac:picMk id="14" creationId="{00000000-0000-0000-0000-000000000000}"/>
          </ac:picMkLst>
        </pc:picChg>
      </pc:sldChg>
      <pc:sldChg chg="modSp mod">
        <pc:chgData name="Marieke Drabbe" userId="b9b1a049-6b87-453c-9d4e-1b3ea0ffd634" providerId="ADAL" clId="{058F2A2E-2723-4A44-ACCB-BE731671354A}" dt="2020-07-02T14:30:29.115" v="53" actId="20577"/>
        <pc:sldMkLst>
          <pc:docMk/>
          <pc:sldMk cId="1752962136" sldId="263"/>
        </pc:sldMkLst>
        <pc:spChg chg="mod">
          <ac:chgData name="Marieke Drabbe" userId="b9b1a049-6b87-453c-9d4e-1b3ea0ffd634" providerId="ADAL" clId="{058F2A2E-2723-4A44-ACCB-BE731671354A}" dt="2020-07-02T14:30:29.115" v="53" actId="20577"/>
          <ac:spMkLst>
            <pc:docMk/>
            <pc:sldMk cId="1752962136" sldId="263"/>
            <ac:spMk id="8" creationId="{00000000-0000-0000-0000-000000000000}"/>
          </ac:spMkLst>
        </pc:spChg>
      </pc:sldChg>
      <pc:sldChg chg="modSp add del mod">
        <pc:chgData name="Marieke Drabbe" userId="b9b1a049-6b87-453c-9d4e-1b3ea0ffd634" providerId="ADAL" clId="{058F2A2E-2723-4A44-ACCB-BE731671354A}" dt="2020-07-02T14:30:23.999" v="42"/>
        <pc:sldMkLst>
          <pc:docMk/>
          <pc:sldMk cId="2429038155" sldId="268"/>
        </pc:sldMkLst>
        <pc:spChg chg="mod">
          <ac:chgData name="Marieke Drabbe" userId="b9b1a049-6b87-453c-9d4e-1b3ea0ffd634" providerId="ADAL" clId="{058F2A2E-2723-4A44-ACCB-BE731671354A}" dt="2020-07-02T14:26:40.649" v="21" actId="20577"/>
          <ac:spMkLst>
            <pc:docMk/>
            <pc:sldMk cId="2429038155" sldId="268"/>
            <ac:spMk id="2" creationId="{00000000-0000-0000-0000-000000000000}"/>
          </ac:spMkLst>
        </pc:spChg>
        <pc:spChg chg="mod">
          <ac:chgData name="Marieke Drabbe" userId="b9b1a049-6b87-453c-9d4e-1b3ea0ffd634" providerId="ADAL" clId="{058F2A2E-2723-4A44-ACCB-BE731671354A}" dt="2020-07-02T14:26:45.714" v="40" actId="20577"/>
          <ac:spMkLst>
            <pc:docMk/>
            <pc:sldMk cId="2429038155" sldId="268"/>
            <ac:spMk id="3" creationId="{0EF5C59D-F48A-4C4A-A9A5-9A6BCF6028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10-7-2020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10-7-2020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10-7-2020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10-7-2020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10-7-2020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De community verbonden</a:t>
            </a:r>
            <a:br>
              <a:rPr lang="nl-NL"/>
            </a:br>
            <a:r>
              <a:rPr lang="nl-NL" sz="3600" i="1"/>
              <a:t>Specialisatie Lifestyle</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136183" y="6216646"/>
            <a:ext cx="1829347" cy="369332"/>
          </a:xfrm>
          <a:prstGeom prst="rect">
            <a:avLst/>
          </a:prstGeom>
        </p:spPr>
        <p:txBody>
          <a:bodyPr wrap="none">
            <a:spAutoFit/>
          </a:bodyPr>
          <a:lstStyle/>
          <a:p>
            <a:r>
              <a:rPr lang="nl-NL"/>
              <a:t>IBS-SEM-DCV-L42</a:t>
            </a:r>
            <a:endParaRPr lang="nl-NL">
              <a:solidFill>
                <a:schemeClr val="bg1">
                  <a:lumMod val="50000"/>
                </a:schemeClr>
              </a:solidFill>
            </a:endParaRPr>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projectplan en wensenkaart.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het IBS uitleggen en toepassen. </a:t>
            </a:r>
            <a:endParaRPr lang="nl-NL" sz="1600">
              <a:cs typeface="Calibri"/>
            </a:endParaRPr>
          </a:p>
          <a:p>
            <a:pPr marL="342900" lvl="0" indent="-342900">
              <a:spcAft>
                <a:spcPts val="0"/>
              </a:spcAft>
              <a:buFont typeface="+mj-lt"/>
              <a:buAutoNum type="arabicPeriod"/>
            </a:pPr>
            <a:r>
              <a:rPr lang="nl-NL" sz="1600"/>
              <a:t>Je kunt een community met bijbehorende stakeholders in kaart brengen.</a:t>
            </a:r>
          </a:p>
          <a:p>
            <a:pPr marL="342900" lvl="0" indent="-342900">
              <a:spcAft>
                <a:spcPts val="0"/>
              </a:spcAft>
              <a:buFont typeface="+mj-lt"/>
              <a:buAutoNum type="arabicPeriod"/>
            </a:pPr>
            <a:r>
              <a:rPr lang="nl-NL" sz="1600"/>
              <a:t>Je kunt een community analyseren op het gebied van actuele en urgente thema’s.</a:t>
            </a:r>
          </a:p>
          <a:p>
            <a:pPr marL="342900" lvl="0" indent="-342900">
              <a:spcAft>
                <a:spcPts val="0"/>
              </a:spcAft>
              <a:buFont typeface="+mj-lt"/>
              <a:buAutoNum type="arabicPeriod"/>
            </a:pPr>
            <a:r>
              <a:rPr lang="nl-NL" sz="1600"/>
              <a:t>Je kunt wensen van de verschillende stakeholders verzamelen.</a:t>
            </a:r>
          </a:p>
          <a:p>
            <a:pPr marL="342900" lvl="0" indent="-342900">
              <a:spcAft>
                <a:spcPts val="0"/>
              </a:spcAft>
              <a:buFont typeface="+mj-lt"/>
              <a:buAutoNum type="arabicPeriod"/>
            </a:pPr>
            <a:r>
              <a:rPr lang="nl-NL" sz="1600"/>
              <a:t>Je kunt de wensen van de wensen van de community in kaart brengen in een wensenkaart.</a:t>
            </a:r>
          </a:p>
          <a:p>
            <a:pPr marL="342900" lvl="0" indent="-342900">
              <a:spcAft>
                <a:spcPts val="0"/>
              </a:spcAft>
              <a:buFont typeface="+mj-lt"/>
              <a:buAutoNum type="arabicPeriod"/>
            </a:pPr>
            <a:r>
              <a:rPr lang="nl-NL" sz="160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2832203393"/>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Wensenkaart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3, 4,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29347" cy="369332"/>
          </a:xfrm>
          <a:prstGeom prst="rect">
            <a:avLst/>
          </a:prstGeom>
        </p:spPr>
        <p:txBody>
          <a:bodyPr wrap="none">
            <a:spAutoFit/>
          </a:bodyPr>
          <a:lstStyle/>
          <a:p>
            <a:r>
              <a:rPr lang="nl-NL"/>
              <a:t>IBS-SEM-DCV-L42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De community verbonden</a:t>
            </a:r>
            <a:br>
              <a:rPr lang="nl-NL"/>
            </a:br>
            <a:r>
              <a:rPr lang="nl-NL" sz="3600" i="1"/>
              <a:t>Specialisatie Lifestyle</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Sociale oriëntatie</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Plannen</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Financieel beheren</a:t>
            </a:r>
          </a:p>
          <a:p>
            <a:pPr eaLnBrk="1" hangingPunct="1">
              <a:defRPr/>
            </a:pPr>
            <a:endParaRPr lang="nl-NL" sz="1600" b="1"/>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829347" cy="369332"/>
          </a:xfrm>
          <a:prstGeom prst="rect">
            <a:avLst/>
          </a:prstGeom>
        </p:spPr>
        <p:txBody>
          <a:bodyPr wrap="none">
            <a:spAutoFit/>
          </a:bodyPr>
          <a:lstStyle/>
          <a:p>
            <a:r>
              <a:rPr lang="nl-NL"/>
              <a:t>IBS-SEM-DCV-L42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Lifestyle</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0327" y="4851299"/>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542704"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70C0"/>
                </a:solidFill>
                <a:latin typeface="+mn-lt"/>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6003636" y="1931084"/>
            <a:ext cx="5961893"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marL="285750" indent="-285750">
              <a:spcBef>
                <a:spcPts val="0"/>
              </a:spcBef>
              <a:buFont typeface="Symbol" panose="05050102010706020507" pitchFamily="18" charset="2"/>
              <a:buChar char=""/>
            </a:pPr>
            <a:r>
              <a:rPr lang="nl-NL" sz="1600" dirty="0">
                <a:latin typeface="+mn-lt"/>
              </a:rPr>
              <a:t>Je kunt de aangeboden begrippen voor ‘Lifestyle’ uitleggen en toepassen.</a:t>
            </a:r>
            <a:endParaRPr lang="nl-NL" sz="1600" dirty="0">
              <a:latin typeface="+mn-lt"/>
              <a:cs typeface="Calibri"/>
            </a:endParaRPr>
          </a:p>
          <a:p>
            <a:pPr marL="285750" indent="-285750">
              <a:spcBef>
                <a:spcPts val="0"/>
              </a:spcBef>
              <a:buFont typeface="Symbol" panose="05050102010706020507" pitchFamily="18" charset="2"/>
              <a:buChar char=""/>
            </a:pPr>
            <a:r>
              <a:rPr lang="nl-NL" sz="1600" dirty="0">
                <a:latin typeface="+mn-lt"/>
              </a:rPr>
              <a:t>Je kunt de aangeboden begrippen voor ‘projectmanagement’ uitleggen en toepassen.</a:t>
            </a:r>
          </a:p>
          <a:p>
            <a:pPr marL="285750" indent="-285750">
              <a:spcBef>
                <a:spcPts val="0"/>
              </a:spcBef>
              <a:buFont typeface="Symbol" panose="05050102010706020507" pitchFamily="18" charset="2"/>
              <a:buChar char=""/>
            </a:pPr>
            <a:r>
              <a:rPr lang="nl-NL" sz="1600" dirty="0">
                <a:latin typeface="+mn-lt"/>
              </a:rPr>
              <a:t>Je kunt de aangeboden begrippen voor ‘research’ uitleggen en toepassen.</a:t>
            </a:r>
          </a:p>
          <a:p>
            <a:pPr marL="285750" indent="-285750">
              <a:spcBef>
                <a:spcPts val="0"/>
              </a:spcBef>
              <a:buFont typeface="Symbol" panose="05050102010706020507" pitchFamily="18" charset="2"/>
              <a:buChar char=""/>
            </a:pPr>
            <a:r>
              <a:rPr lang="nl-NL" sz="1600" dirty="0">
                <a:latin typeface="+mn-lt"/>
              </a:rPr>
              <a:t>Je kunt de aangeboden begrippen voor ‘communicatie’ uitleggen en toepassen.</a:t>
            </a:r>
          </a:p>
          <a:p>
            <a:pPr marL="285750" indent="-285750">
              <a:spcBef>
                <a:spcPts val="0"/>
              </a:spcBef>
              <a:buFont typeface="Symbol" panose="05050102010706020507" pitchFamily="18" charset="2"/>
              <a:buChar char=""/>
            </a:pPr>
            <a:r>
              <a:rPr lang="nl-NL" sz="1600" dirty="0">
                <a:latin typeface="+mn-lt"/>
              </a:rPr>
              <a:t>Je kunt de aangeboden begrippen voor ‘conflicten en belangen’ uitleggen en toepassen.</a:t>
            </a:r>
          </a:p>
          <a:p>
            <a:pPr marL="285750" indent="-285750">
              <a:spcBef>
                <a:spcPts val="0"/>
              </a:spcBef>
              <a:buFont typeface="Symbol" panose="05050102010706020507" pitchFamily="18" charset="2"/>
              <a:buChar char=""/>
            </a:pPr>
            <a:r>
              <a:rPr lang="nl-NL" sz="1600" dirty="0">
                <a:latin typeface="+mn-lt"/>
              </a:rPr>
              <a:t>Je kunt de aangeboden begrippen voor ‘gedragsbeïnvloeding’ uitleggen en toepassen.</a:t>
            </a:r>
          </a:p>
        </p:txBody>
      </p:sp>
      <p:sp>
        <p:nvSpPr>
          <p:cNvPr id="13" name="Rechthoek 12"/>
          <p:cNvSpPr/>
          <p:nvPr/>
        </p:nvSpPr>
        <p:spPr>
          <a:xfrm>
            <a:off x="10136183" y="6216646"/>
            <a:ext cx="1829347" cy="369332"/>
          </a:xfrm>
          <a:prstGeom prst="rect">
            <a:avLst/>
          </a:prstGeom>
        </p:spPr>
        <p:txBody>
          <a:bodyPr wrap="none">
            <a:spAutoFit/>
          </a:bodyPr>
          <a:lstStyle/>
          <a:p>
            <a:r>
              <a:rPr lang="nl-NL"/>
              <a:t>IBS-SEM-DCV-L42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Lifestyle</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Projectplan</a:t>
            </a:r>
            <a:endParaRPr lang="nl-NL" altLang="nl-NL" sz="1800" b="1" dirty="0">
              <a:solidFill>
                <a:srgbClr val="0070C0"/>
              </a:solidFill>
              <a:latin typeface="+mn-lt"/>
            </a:endParaRP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4 en 6 getoetst. Bij deze leerdoelen horen verschillende succescriteria. </a:t>
            </a:r>
          </a:p>
        </p:txBody>
      </p:sp>
      <p:sp>
        <p:nvSpPr>
          <p:cNvPr id="9" name="Tekstvak 8"/>
          <p:cNvSpPr txBox="1"/>
          <p:nvPr/>
        </p:nvSpPr>
        <p:spPr>
          <a:xfrm>
            <a:off x="968811" y="2706474"/>
            <a:ext cx="4820886"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b="0">
                <a:solidFill>
                  <a:schemeClr val="tx1"/>
                </a:solidFill>
              </a:rPr>
              <a:t>-</a:t>
            </a:r>
            <a:r>
              <a:rPr lang="nl-NL" sz="1400" b="0">
                <a:solidFill>
                  <a:schemeClr val="tx1"/>
                </a:solidFill>
              </a:rPr>
              <a:t>Je kunt benoemen wie jouw stakeholders zijn.</a:t>
            </a:r>
          </a:p>
          <a:p>
            <a:pPr>
              <a:spcBef>
                <a:spcPts val="0"/>
              </a:spcBef>
            </a:pPr>
            <a:r>
              <a:rPr lang="nl-NL" sz="1400" b="0">
                <a:solidFill>
                  <a:schemeClr val="tx1"/>
                </a:solidFill>
              </a:rPr>
              <a:t>-Je kunt een krachtenveldanalyse maken.</a:t>
            </a:r>
          </a:p>
          <a:p>
            <a:pPr>
              <a:spcBef>
                <a:spcPts val="0"/>
              </a:spcBef>
            </a:pPr>
            <a:r>
              <a:rPr lang="nl-NL" sz="1400" b="0">
                <a:solidFill>
                  <a:schemeClr val="tx1"/>
                </a:solidFill>
              </a:rPr>
              <a:t>-Je kunt een overzicht van de doelgroepen in jouw toegewezen gebied maken. </a:t>
            </a:r>
          </a:p>
          <a:p>
            <a:pPr>
              <a:spcBef>
                <a:spcPts val="0"/>
              </a:spcBef>
            </a:pPr>
            <a:r>
              <a:rPr lang="nl-NL" sz="1400" b="0">
                <a:solidFill>
                  <a:schemeClr val="tx1"/>
                </a:solidFill>
              </a:rPr>
              <a:t>-Je kunt uitleggen hoe je de verbinding tussen de actoren van de stad/het gebied en de community kunt verrijken.</a:t>
            </a:r>
          </a:p>
        </p:txBody>
      </p:sp>
      <p:sp>
        <p:nvSpPr>
          <p:cNvPr id="10" name="Tekstvak 9"/>
          <p:cNvSpPr txBox="1">
            <a:spLocks noChangeArrowheads="1"/>
          </p:cNvSpPr>
          <p:nvPr/>
        </p:nvSpPr>
        <p:spPr bwMode="auto">
          <a:xfrm>
            <a:off x="968811" y="4715184"/>
            <a:ext cx="4820886" cy="123110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600"/>
              <a:t>-</a:t>
            </a:r>
            <a:r>
              <a:rPr lang="nl-NL" sz="1400"/>
              <a:t>Je kunt doormiddel van desk research actuele en urgente thema’s voor jouw community aantonen.</a:t>
            </a:r>
          </a:p>
          <a:p>
            <a:pPr>
              <a:spcBef>
                <a:spcPts val="0"/>
              </a:spcBef>
              <a:spcAft>
                <a:spcPts val="0"/>
              </a:spcAft>
              <a:buNone/>
            </a:pPr>
            <a:r>
              <a:rPr lang="nl-NL" sz="1400"/>
              <a:t>-Je kunt de thema’s koppelen aan de stakeholders in jouw community.</a:t>
            </a:r>
          </a:p>
        </p:txBody>
      </p:sp>
      <p:sp>
        <p:nvSpPr>
          <p:cNvPr id="13" name="Rechthoek 12"/>
          <p:cNvSpPr/>
          <p:nvPr/>
        </p:nvSpPr>
        <p:spPr>
          <a:xfrm>
            <a:off x="10136183" y="6216646"/>
            <a:ext cx="1829347" cy="369332"/>
          </a:xfrm>
          <a:prstGeom prst="rect">
            <a:avLst/>
          </a:prstGeom>
        </p:spPr>
        <p:txBody>
          <a:bodyPr wrap="none">
            <a:spAutoFit/>
          </a:bodyPr>
          <a:lstStyle/>
          <a:p>
            <a:r>
              <a:rPr lang="nl-NL"/>
              <a:t>IBS-SEM-DCV-L42</a:t>
            </a:r>
            <a:endParaRPr lang="nl-NL">
              <a:solidFill>
                <a:schemeClr val="bg1">
                  <a:lumMod val="50000"/>
                </a:schemeClr>
              </a:solidFill>
            </a:endParaRPr>
          </a:p>
        </p:txBody>
      </p:sp>
      <p:sp>
        <p:nvSpPr>
          <p:cNvPr id="11" name="Titel 1"/>
          <p:cNvSpPr>
            <a:spLocks noGrp="1"/>
          </p:cNvSpPr>
          <p:nvPr>
            <p:ph type="title"/>
          </p:nvPr>
        </p:nvSpPr>
        <p:spPr>
          <a:xfrm>
            <a:off x="838200" y="161560"/>
            <a:ext cx="10515600" cy="1325563"/>
          </a:xfrm>
        </p:spPr>
        <p:txBody>
          <a:bodyPr>
            <a:normAutofit/>
          </a:bodyPr>
          <a:lstStyle/>
          <a:p>
            <a:r>
              <a:rPr lang="nl-NL"/>
              <a:t>IBS De community verbonden</a:t>
            </a:r>
            <a:br>
              <a:rPr lang="nl-NL"/>
            </a:br>
            <a:r>
              <a:rPr lang="nl-NL" sz="3600" i="1"/>
              <a:t>Specialisatie Lifestyle</a:t>
            </a:r>
          </a:p>
        </p:txBody>
      </p:sp>
      <p:sp>
        <p:nvSpPr>
          <p:cNvPr id="12" name="Tekstvak 11"/>
          <p:cNvSpPr txBox="1">
            <a:spLocks noChangeArrowheads="1"/>
          </p:cNvSpPr>
          <p:nvPr/>
        </p:nvSpPr>
        <p:spPr bwMode="auto">
          <a:xfrm>
            <a:off x="6657289" y="1487123"/>
            <a:ext cx="4955384"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600"/>
              <a:t>-</a:t>
            </a:r>
            <a:r>
              <a:rPr lang="nl-NL" sz="1400"/>
              <a:t>Je kunt open vragen voor je bijeenkomst formuleren.</a:t>
            </a:r>
          </a:p>
          <a:p>
            <a:pPr>
              <a:spcBef>
                <a:spcPts val="0"/>
              </a:spcBef>
              <a:spcAft>
                <a:spcPts val="0"/>
              </a:spcAft>
              <a:buNone/>
            </a:pPr>
            <a:r>
              <a:rPr lang="nl-NL" sz="1400"/>
              <a:t>-Je kunt een gesprek voeren met stakeholders van jouw gebied/stad.</a:t>
            </a:r>
          </a:p>
          <a:p>
            <a:pPr>
              <a:spcBef>
                <a:spcPts val="0"/>
              </a:spcBef>
              <a:spcAft>
                <a:spcPts val="0"/>
              </a:spcAft>
              <a:buNone/>
            </a:pPr>
            <a:r>
              <a:rPr lang="nl-NL" sz="1400"/>
              <a:t>-Je kunt tijdens de bijeenkomst gebruik maken van Luisteren, Samenvatten, Doorvragen.</a:t>
            </a:r>
          </a:p>
          <a:p>
            <a:pPr>
              <a:spcBef>
                <a:spcPts val="0"/>
              </a:spcBef>
              <a:spcAft>
                <a:spcPts val="0"/>
              </a:spcAft>
              <a:buNone/>
            </a:pPr>
            <a:r>
              <a:rPr lang="nl-NL" sz="1400"/>
              <a:t>-Je kunt benoemen hoe je de regie houdt in een interview.</a:t>
            </a:r>
          </a:p>
        </p:txBody>
      </p:sp>
      <p:sp>
        <p:nvSpPr>
          <p:cNvPr id="14" name="Tekstvak 13"/>
          <p:cNvSpPr txBox="1">
            <a:spLocks noChangeArrowheads="1"/>
          </p:cNvSpPr>
          <p:nvPr/>
        </p:nvSpPr>
        <p:spPr bwMode="auto">
          <a:xfrm>
            <a:off x="6657289" y="3396500"/>
            <a:ext cx="4955384" cy="187743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6</a:t>
            </a:r>
          </a:p>
          <a:p>
            <a:pPr>
              <a:spcBef>
                <a:spcPts val="0"/>
              </a:spcBef>
              <a:spcAft>
                <a:spcPts val="0"/>
              </a:spcAft>
              <a:buNone/>
            </a:pPr>
            <a:r>
              <a:rPr lang="nl-NL" sz="1600"/>
              <a:t>-</a:t>
            </a:r>
            <a:r>
              <a:rPr lang="nl-NL" sz="1400"/>
              <a:t>Je kunt op basis van verzamelde informatie over jouw community een passende manier bepalen om hen te bereiken.</a:t>
            </a:r>
          </a:p>
          <a:p>
            <a:pPr>
              <a:spcBef>
                <a:spcPts val="0"/>
              </a:spcBef>
              <a:spcAft>
                <a:spcPts val="0"/>
              </a:spcAft>
              <a:buNone/>
            </a:pPr>
            <a:r>
              <a:rPr lang="nl-NL" sz="1400"/>
              <a:t>-Je kunt een forum voor je community maken.</a:t>
            </a:r>
          </a:p>
          <a:p>
            <a:pPr>
              <a:spcBef>
                <a:spcPts val="0"/>
              </a:spcBef>
              <a:spcAft>
                <a:spcPts val="0"/>
              </a:spcAft>
              <a:buNone/>
            </a:pPr>
            <a:r>
              <a:rPr lang="nl-NL" sz="1400"/>
              <a:t>-Je kunt een projectplanning met deadlines maken. </a:t>
            </a:r>
          </a:p>
          <a:p>
            <a:pPr>
              <a:spcBef>
                <a:spcPts val="0"/>
              </a:spcBef>
              <a:spcAft>
                <a:spcPts val="0"/>
              </a:spcAft>
              <a:buNone/>
            </a:pPr>
            <a:r>
              <a:rPr lang="nl-NL" sz="1400"/>
              <a:t>-Je kunt een projectplan schrijven.</a:t>
            </a:r>
          </a:p>
          <a:p>
            <a:pPr>
              <a:spcBef>
                <a:spcPts val="0"/>
              </a:spcBef>
              <a:spcAft>
                <a:spcPts val="0"/>
              </a:spcAft>
              <a:buNone/>
            </a:pPr>
            <a:r>
              <a:rPr lang="nl-NL" sz="1400"/>
              <a:t>-Je kunt een draaiboek voor de bijeenkomst opstellen.</a:t>
            </a:r>
          </a:p>
          <a:p>
            <a:pPr>
              <a:spcBef>
                <a:spcPts val="0"/>
              </a:spcBef>
              <a:spcAft>
                <a:spcPts val="0"/>
              </a:spcAft>
              <a:buNone/>
            </a:pPr>
            <a:r>
              <a:rPr lang="nl-NL" sz="1400"/>
              <a:t>-Je kunt een gepaste, digitale uitnodiging maken.</a:t>
            </a:r>
          </a:p>
        </p:txBody>
      </p:sp>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4947" y="0"/>
            <a:ext cx="11968942" cy="1107996"/>
          </a:xfrm>
        </p:spPr>
        <p:txBody>
          <a:bodyPr>
            <a:normAutofit/>
          </a:bodyPr>
          <a:lstStyle/>
          <a:p>
            <a:r>
              <a:rPr lang="nl-NL" dirty="0"/>
              <a:t>Voorwaarde voor beoordeling projectplan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4" y="4232274"/>
            <a:ext cx="525208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86177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Wensenkaart</a:t>
            </a:r>
          </a:p>
          <a:p>
            <a:pPr>
              <a:spcBef>
                <a:spcPct val="0"/>
              </a:spcBef>
              <a:buNone/>
            </a:pPr>
            <a:r>
              <a:rPr lang="nl-NL" altLang="nl-NL" sz="1600">
                <a:latin typeface="+mn-lt"/>
              </a:rPr>
              <a:t>De informatie die je ophaalt tijdens de bijeenkomst verwerk je in een wensenkaart. Hiermee wordt leerdoel 5 getoetst. </a:t>
            </a:r>
          </a:p>
        </p:txBody>
      </p:sp>
      <p:sp>
        <p:nvSpPr>
          <p:cNvPr id="11" name="Rechthoek 10"/>
          <p:cNvSpPr/>
          <p:nvPr/>
        </p:nvSpPr>
        <p:spPr>
          <a:xfrm>
            <a:off x="10136183" y="6216646"/>
            <a:ext cx="1829347" cy="369332"/>
          </a:xfrm>
          <a:prstGeom prst="rect">
            <a:avLst/>
          </a:prstGeom>
        </p:spPr>
        <p:txBody>
          <a:bodyPr wrap="none">
            <a:spAutoFit/>
          </a:bodyPr>
          <a:lstStyle/>
          <a:p>
            <a:r>
              <a:rPr lang="nl-NL"/>
              <a:t>IBS-SEM-DCV-L42</a:t>
            </a:r>
            <a:endParaRPr lang="nl-NL">
              <a:solidFill>
                <a:schemeClr val="bg1">
                  <a:lumMod val="50000"/>
                </a:schemeClr>
              </a:solidFill>
            </a:endParaRPr>
          </a:p>
        </p:txBody>
      </p:sp>
      <p:sp>
        <p:nvSpPr>
          <p:cNvPr id="13" name="Titel 1"/>
          <p:cNvSpPr>
            <a:spLocks noGrp="1"/>
          </p:cNvSpPr>
          <p:nvPr>
            <p:ph type="title"/>
          </p:nvPr>
        </p:nvSpPr>
        <p:spPr>
          <a:xfrm>
            <a:off x="838200" y="389411"/>
            <a:ext cx="10515600" cy="1325563"/>
          </a:xfrm>
        </p:spPr>
        <p:txBody>
          <a:bodyPr>
            <a:normAutofit/>
          </a:bodyPr>
          <a:lstStyle/>
          <a:p>
            <a:r>
              <a:rPr lang="nl-NL"/>
              <a:t>IBS De community verbonden</a:t>
            </a:r>
            <a:br>
              <a:rPr lang="nl-NL"/>
            </a:br>
            <a:r>
              <a:rPr lang="nl-NL" sz="3600" i="1"/>
              <a:t>Specialisatie Lifestyle</a:t>
            </a: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a:t>
            </a:r>
          </a:p>
          <a:p>
            <a:pPr>
              <a:buFont typeface="Arial" panose="020B0604020202020204" pitchFamily="34" charset="0"/>
              <a:buNone/>
            </a:pPr>
            <a:r>
              <a:rPr lang="nl-NL" sz="1600">
                <a:latin typeface="+mn-lt"/>
              </a:rPr>
              <a:t>Leerdoel 5</a:t>
            </a:r>
          </a:p>
          <a:p>
            <a:pPr marL="0" indent="0">
              <a:lnSpc>
                <a:spcPct val="100000"/>
              </a:lnSpc>
              <a:spcBef>
                <a:spcPts val="0"/>
              </a:spcBef>
              <a:spcAft>
                <a:spcPts val="0"/>
              </a:spcAft>
              <a:buNone/>
            </a:pPr>
            <a:r>
              <a:rPr lang="nl-NL" sz="1600">
                <a:latin typeface="+mn-lt"/>
              </a:rPr>
              <a:t>-Je kunt uit verzamelde gegevens (bijeenkomst) wensen voor jouw stakeholders concluderen. </a:t>
            </a:r>
          </a:p>
          <a:p>
            <a:pPr marL="0" indent="0">
              <a:lnSpc>
                <a:spcPct val="100000"/>
              </a:lnSpc>
              <a:spcBef>
                <a:spcPts val="0"/>
              </a:spcBef>
              <a:spcAft>
                <a:spcPts val="0"/>
              </a:spcAft>
              <a:buNone/>
            </a:pPr>
            <a:r>
              <a:rPr lang="nl-NL" sz="1600">
                <a:latin typeface="+mn-lt"/>
              </a:rPr>
              <a:t>-Je kunt de huidige situatie voor jouw community in kaart brengen.</a:t>
            </a:r>
          </a:p>
          <a:p>
            <a:pPr marL="0" indent="0">
              <a:lnSpc>
                <a:spcPct val="100000"/>
              </a:lnSpc>
              <a:spcBef>
                <a:spcPts val="0"/>
              </a:spcBef>
              <a:spcAft>
                <a:spcPts val="0"/>
              </a:spcAft>
              <a:buNone/>
            </a:pPr>
            <a:r>
              <a:rPr lang="nl-NL" sz="1600">
                <a:latin typeface="+mn-lt"/>
              </a:rPr>
              <a:t>-Je kunt de gewenste situatie voor jouw community in kaart brengen.</a:t>
            </a:r>
          </a:p>
          <a:p>
            <a:pPr marL="0" indent="0">
              <a:lnSpc>
                <a:spcPct val="100000"/>
              </a:lnSpc>
              <a:spcBef>
                <a:spcPts val="0"/>
              </a:spcBef>
              <a:spcAft>
                <a:spcPts val="0"/>
              </a:spcAft>
              <a:buNone/>
            </a:pPr>
            <a:r>
              <a:rPr lang="nl-NL" sz="1600">
                <a:latin typeface="+mn-lt"/>
              </a:rPr>
              <a:t>-Je kunt op basis van opgehaalde informatie prioriteiten bepalen aan de belangen en behoeften.</a:t>
            </a:r>
          </a:p>
          <a:p>
            <a:pPr marL="0" indent="0">
              <a:lnSpc>
                <a:spcPct val="100000"/>
              </a:lnSpc>
              <a:spcBef>
                <a:spcPts val="0"/>
              </a:spcBef>
              <a:spcAft>
                <a:spcPts val="0"/>
              </a:spcAft>
              <a:buNone/>
            </a:pPr>
            <a:r>
              <a:rPr lang="nl-NL" sz="1600">
                <a:latin typeface="+mn-lt"/>
              </a:rPr>
              <a:t>-Je kunt de opgehaalde informatie verwerken in een wensenkaart.</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BEB7CB-2439-4E96-AD5C-1EC316B3154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BE16CBE-930E-4183-8169-D98C25B0B843}">
  <ds:schemaRefs>
    <ds:schemaRef ds:uri="http://schemas.microsoft.com/sharepoint/v3/contenttype/forms"/>
  </ds:schemaRefs>
</ds:datastoreItem>
</file>

<file path=customXml/itemProps3.xml><?xml version="1.0" encoding="utf-8"?>
<ds:datastoreItem xmlns:ds="http://schemas.openxmlformats.org/officeDocument/2006/customXml" ds:itemID="{B973D4FA-5AF2-4EE3-BB58-27CB9A4B3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968</Words>
  <Application>Microsoft Office PowerPoint</Application>
  <PresentationFormat>Breedbeeld</PresentationFormat>
  <Paragraphs>118</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Symbol</vt:lpstr>
      <vt:lpstr>Kantoorthema</vt:lpstr>
      <vt:lpstr>IBS De community verbonden Specialisatie Lifestyle</vt:lpstr>
      <vt:lpstr>IBS De community verbonden Specialisatie Lifestyle</vt:lpstr>
      <vt:lpstr>IBS De community verbonden Specialisatie Lifestyle</vt:lpstr>
      <vt:lpstr>IBS De community verbonden Specialisatie Lifestyle</vt:lpstr>
      <vt:lpstr>IBS De community verbonden Specialisatie Lifestyle</vt:lpstr>
      <vt:lpstr>Voorwaarde voor beoordeling projectplan</vt:lpstr>
      <vt:lpstr>IBS De community verbonden Specialisatie Lifestyle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2020-07-10T13:52:20Z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